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8" r:id="rId10"/>
    <p:sldId id="267" r:id="rId11"/>
    <p:sldId id="270" r:id="rId12"/>
    <p:sldId id="269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38" autoAdjust="0"/>
  </p:normalViewPr>
  <p:slideViewPr>
    <p:cSldViewPr>
      <p:cViewPr varScale="1">
        <p:scale>
          <a:sx n="74" d="100"/>
          <a:sy n="74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08063-62A0-4806-8F0B-3B33CD7C9746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0A569-3F34-4C7F-A2D6-91E41978F9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3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30A569-3F34-4C7F-A2D6-91E41978F9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90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30A569-3F34-4C7F-A2D6-91E41978F9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EE4C6B2-7554-40EF-B762-57363EEBC19B}" type="datetimeFigureOut">
              <a:rPr lang="en-US" smtClean="0"/>
              <a:t>3/26/2019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B040A62-6A82-4CCF-8508-1FE8D41748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dr.nejadmasoom\Desktop\بهره وری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2856"/>
            <a:ext cx="8153400" cy="3963144"/>
          </a:xfrm>
        </p:spPr>
        <p:txBody>
          <a:bodyPr/>
          <a:lstStyle/>
          <a:p>
            <a:pPr algn="r" rtl="1"/>
            <a:r>
              <a:rPr lang="fa-IR" b="1" dirty="0" smtClean="0">
                <a:cs typeface="B Zar" pitchFamily="2" charset="-78"/>
              </a:rPr>
              <a:t>در سطح سازمانی بیشترین شرایط و ضوابط مربوط به       بهره وری مشاهده می شود :</a:t>
            </a:r>
          </a:p>
          <a:p>
            <a:pPr algn="r" rtl="1"/>
            <a:endParaRPr lang="fa-IR" b="1" dirty="0" smtClean="0">
              <a:cs typeface="B Zar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solidFill>
                  <a:srgbClr val="C00000"/>
                </a:solidFill>
                <a:cs typeface="B Zar" pitchFamily="2" charset="-78"/>
              </a:rPr>
              <a:t>    به عنوان مثال ادغام شدن برخی فعالیتها یا حتی دستگاهها به دلیل انجام فرایندهای و وظایف موازی و تکراری.</a:t>
            </a:r>
            <a:endParaRPr lang="en-US" b="1" dirty="0">
              <a:solidFill>
                <a:srgbClr val="C00000"/>
              </a:solidFill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5996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>
                <a:cs typeface="B Titr" pitchFamily="2" charset="-78"/>
              </a:rPr>
              <a:t>شاخصهای موثر بر </a:t>
            </a:r>
            <a:r>
              <a:rPr lang="fa-IR" smtClean="0">
                <a:cs typeface="B Titr" pitchFamily="2" charset="-78"/>
              </a:rPr>
              <a:t>بهره وری </a:t>
            </a:r>
            <a:r>
              <a:rPr lang="fa-IR" dirty="0" smtClean="0">
                <a:cs typeface="B Titr" pitchFamily="2" charset="-78"/>
              </a:rPr>
              <a:t>نیروی انسانی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988840"/>
            <a:ext cx="8153400" cy="3816424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سن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میزان تحصیلات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سابقه کار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عوامل سازمانی( امکانات و تجهیزات ، ساعات کاری و...)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عوامل انسانی( روابط کارکنان با مدیران، شرایط روانی کار، پرداختهای تشویقی ، مهارتهای آموزشی و ....)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توانمندسازی</a:t>
            </a:r>
          </a:p>
        </p:txBody>
      </p:sp>
    </p:spTree>
    <p:extLst>
      <p:ext uri="{BB962C8B-B14F-4D97-AF65-F5344CB8AC3E}">
        <p14:creationId xmlns:p14="http://schemas.microsoft.com/office/powerpoint/2010/main" val="310417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2856"/>
            <a:ext cx="8153400" cy="3963144"/>
          </a:xfrm>
        </p:spPr>
        <p:txBody>
          <a:bodyPr/>
          <a:lstStyle/>
          <a:p>
            <a:pPr marL="0" indent="0" algn="just" rtl="1">
              <a:buNone/>
            </a:pPr>
            <a:r>
              <a:rPr lang="fa-IR" b="1" dirty="0" smtClean="0">
                <a:solidFill>
                  <a:schemeClr val="accent2">
                    <a:lumMod val="50000"/>
                  </a:schemeClr>
                </a:solidFill>
                <a:cs typeface="B Zar" pitchFamily="2" charset="-78"/>
              </a:rPr>
              <a:t>بدون شک برای داشتن آینده ای پویا و توسعه یافته به افزایش بهره وری و استفاده حداکثری از حداقل امکانات نیازمندیم در این بین مهمترین عامل در روند بهره وری وجود منابع انسانی شایسته و کارآمد است که بتوانند به وسیله مدیران کارآمد هدایت شوند و از منابع و امکانات در جهت دستیابی به اهداف سازمان بهره گیرند.</a:t>
            </a:r>
            <a:endParaRPr lang="en-US" b="1" dirty="0">
              <a:solidFill>
                <a:schemeClr val="accent2">
                  <a:lumMod val="50000"/>
                </a:schemeClr>
              </a:solidFill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9143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dr.nejadmasoom\Desktop\بهره وری\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dirty="0" smtClean="0">
                <a:cs typeface="B Titr" pitchFamily="2" charset="-78"/>
              </a:rPr>
              <a:t>کارایی و توسعه سازمانی= کاربرد صحیح نیروی انسانی</a:t>
            </a:r>
            <a:endParaRPr lang="en-US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916832"/>
            <a:ext cx="8370512" cy="4179168"/>
          </a:xfrm>
        </p:spPr>
        <p:txBody>
          <a:bodyPr/>
          <a:lstStyle/>
          <a:p>
            <a:pPr algn="just" rtl="1"/>
            <a:r>
              <a:rPr lang="fa-IR" sz="2800" b="1" dirty="0" smtClean="0">
                <a:cs typeface="B Zar" pitchFamily="2" charset="-78"/>
              </a:rPr>
              <a:t>موفقیت و دستیابی به اهداف سازمانی رابطه مستقیم با توانایی مدیران در بر انگیختن افراد و توانمندسازی آنها دارد.</a:t>
            </a:r>
          </a:p>
          <a:p>
            <a:pPr marL="0" indent="0" algn="just" rtl="1">
              <a:buNone/>
            </a:pPr>
            <a:endParaRPr lang="en-US" sz="2800" b="1" dirty="0" smtClean="0">
              <a:cs typeface="B Zar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818498" y="4286256"/>
            <a:ext cx="1389242" cy="11430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b="1" dirty="0" smtClean="0">
                <a:solidFill>
                  <a:srgbClr val="C00000"/>
                </a:solidFill>
                <a:cs typeface="B Titr" pitchFamily="2" charset="-78"/>
              </a:rPr>
              <a:t>تواناسازی</a:t>
            </a:r>
            <a:endParaRPr lang="en-US" b="1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7584" y="4429132"/>
            <a:ext cx="4673110" cy="8572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itchFamily="2" charset="-78"/>
              </a:rPr>
              <a:t>بهره برداری از ظرفیت و توانایی های انسانی که از آنها استفاده کامل نمی شود.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5724128" y="4581128"/>
            <a:ext cx="86409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Titr" pitchFamily="2" charset="-78"/>
              </a:rPr>
              <a:t>بهره وری = اثربخشی + کارایی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sz="2800" b="1" dirty="0" smtClean="0">
                <a:cs typeface="B Zar" pitchFamily="2" charset="-78"/>
              </a:rPr>
              <a:t>کارکنان پرانرژی،خلاق و توانمند مهمترین منابع سازمانی و سرمایه پیشرفت و بهبودی و تحول سازمانی هستند.</a:t>
            </a:r>
          </a:p>
          <a:p>
            <a:pPr marL="0" indent="0" algn="r" rtl="1">
              <a:buNone/>
            </a:pPr>
            <a:endParaRPr lang="fa-IR" sz="2800" b="1" dirty="0" smtClean="0">
              <a:cs typeface="B Zar" pitchFamily="2" charset="-78"/>
            </a:endParaRPr>
          </a:p>
          <a:p>
            <a:pPr algn="r" rtl="1"/>
            <a:r>
              <a:rPr lang="fa-IR" sz="2800" b="1" dirty="0" smtClean="0">
                <a:cs typeface="B Zar" pitchFamily="2" charset="-78"/>
              </a:rPr>
              <a:t>توانمند سازی با هدف بهره وری(بهبوداثربخشی و افزایش عملکرد شغلی )راه رسیدن به این مهم است.</a:t>
            </a:r>
          </a:p>
          <a:p>
            <a:pPr algn="r" rtl="1">
              <a:buNone/>
            </a:pPr>
            <a:endParaRPr lang="fa-IR" sz="2800" b="1" dirty="0" smtClean="0">
              <a:cs typeface="B Za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cs typeface="B Titr" pitchFamily="2" charset="-78"/>
              </a:rPr>
              <a:t>فرایند توانمندسازی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just" rtl="1"/>
            <a:r>
              <a:rPr lang="fa-IR" sz="2400" b="1" dirty="0" smtClean="0">
                <a:cs typeface="B Zar" pitchFamily="2" charset="-78"/>
              </a:rPr>
              <a:t>افزایش تعهد کارکنان به سازمان و بلعکس</a:t>
            </a:r>
          </a:p>
          <a:p>
            <a:pPr algn="just" rtl="1"/>
            <a:r>
              <a:rPr lang="fa-IR" sz="2400" b="1" dirty="0" smtClean="0">
                <a:cs typeface="B Zar" pitchFamily="2" charset="-78"/>
              </a:rPr>
              <a:t>برقراری توازن بین کنترل کامل مدیریت وآزادی عمل کارکنان</a:t>
            </a:r>
          </a:p>
          <a:p>
            <a:pPr algn="just" rtl="1"/>
            <a:r>
              <a:rPr lang="fa-IR" sz="2400" b="1" dirty="0" smtClean="0">
                <a:cs typeface="B Zar" pitchFamily="2" charset="-78"/>
              </a:rPr>
              <a:t>شیوه نوین کارکردن افراد با یکدیگر و تغییر ساختار مدیریت از شکل سنتی و هرمی به ساختار مشارکتی</a:t>
            </a:r>
          </a:p>
          <a:p>
            <a:pPr algn="just" rtl="1"/>
            <a:r>
              <a:rPr lang="fa-IR" sz="2400" b="1" dirty="0" smtClean="0">
                <a:cs typeface="B Zar" pitchFamily="2" charset="-78"/>
              </a:rPr>
              <a:t>ایجاد ارتباط مناسب بین قدرت شخصی و شایستگی</a:t>
            </a:r>
            <a:endParaRPr lang="en-US" sz="2400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توانمندسازی یک باور فردی است که به وسیله آن دانش و مهارت افراد بهبود می یابد و بر اساس آن عمل می کنند.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و شامل 5 احساس است: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1-احساس شایستگی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2-احساس خودمختاری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3-احساس تاثیر گذاری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4-احساس معنا دار بودن</a:t>
            </a: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5-احساس اعتماد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/>
              <a:t>      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</a:rPr>
              <a:t>توانمند سازی وقتی موفقیت آمیز است که:</a:t>
            </a:r>
          </a:p>
          <a:p>
            <a:pPr algn="r" rtl="1"/>
            <a:r>
              <a:rPr lang="fa-IR" sz="2400" b="1" dirty="0" smtClean="0">
                <a:cs typeface="B Zar" pitchFamily="2" charset="-78"/>
              </a:rPr>
              <a:t>خود اثربخشی</a:t>
            </a:r>
          </a:p>
          <a:p>
            <a:pPr algn="r" rtl="1"/>
            <a:r>
              <a:rPr lang="fa-IR" sz="2400" b="1" dirty="0" smtClean="0">
                <a:cs typeface="B Zar" pitchFamily="2" charset="-78"/>
              </a:rPr>
              <a:t>خودسامانی</a:t>
            </a:r>
          </a:p>
          <a:p>
            <a:pPr algn="r" rtl="1"/>
            <a:r>
              <a:rPr lang="fa-IR" sz="2400" b="1" dirty="0" smtClean="0">
                <a:cs typeface="B Zar" pitchFamily="2" charset="-78"/>
              </a:rPr>
              <a:t>خودپذیرشی</a:t>
            </a:r>
          </a:p>
          <a:p>
            <a:pPr algn="r" rtl="1"/>
            <a:r>
              <a:rPr lang="fa-IR" sz="2400" b="1" dirty="0" smtClean="0">
                <a:cs typeface="B Zar" pitchFamily="2" charset="-78"/>
              </a:rPr>
              <a:t>خودارزشمندی</a:t>
            </a:r>
          </a:p>
          <a:p>
            <a:pPr algn="r" rtl="1"/>
            <a:r>
              <a:rPr lang="fa-IR" sz="2400" b="1" dirty="0" smtClean="0">
                <a:cs typeface="B Zar" pitchFamily="2" charset="-78"/>
              </a:rPr>
              <a:t>خود اعتمادی</a:t>
            </a:r>
          </a:p>
          <a:p>
            <a:pPr marL="0" indent="0" algn="r" rtl="1">
              <a:buNone/>
            </a:pPr>
            <a:r>
              <a:rPr lang="fa-IR" sz="2400" b="1" dirty="0" smtClean="0">
                <a:cs typeface="B Zar" pitchFamily="2" charset="-78"/>
              </a:rPr>
              <a:t>                                           در افراد سازمان حاصل شده باشد.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Titr" pitchFamily="2" charset="-78"/>
              </a:rPr>
              <a:t>عوامل تاثیرگذار بر توانمند سازی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ویژگیهای شخصی افراد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احساس عزت نفس و تعلق خاطر کارکنان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کانون کنترلی و نظارتی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نظام انگیزشی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نظام ارزشها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کارکردهای مشارکتی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شفاف سازیها 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شرح وظایف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2132856"/>
            <a:ext cx="8153400" cy="3963144"/>
          </a:xfrm>
        </p:spPr>
        <p:txBody>
          <a:bodyPr/>
          <a:lstStyle/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دسترسی به منابع و اطلاعات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توزیع و تفویض اختیارات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ترسیم جایگاه فرد در سازمان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حمایت درون سازمانی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نظام آموزشی و یادگیری</a:t>
            </a:r>
          </a:p>
          <a:p>
            <a:pPr algn="r" rtl="1"/>
            <a:r>
              <a:rPr lang="fa-IR" b="1" dirty="0" smtClean="0">
                <a:cs typeface="B Zar" panose="00000400000000000000" pitchFamily="2" charset="-78"/>
              </a:rPr>
              <a:t>نظام پاداشها</a:t>
            </a:r>
            <a:endParaRPr lang="en-US" b="1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Titr" pitchFamily="2" charset="-78"/>
              </a:rPr>
              <a:t>توانمند سازی و بهره وری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b="1" dirty="0" smtClean="0">
                <a:cs typeface="B Zar" panose="00000400000000000000" pitchFamily="2" charset="-78"/>
              </a:rPr>
              <a:t>افراد می توانند با تفکر، ابداعات و نوآوری های خود به ظهور بهره وری در سطوح گوناگون موثر واقع شوند.</a:t>
            </a:r>
            <a:endParaRPr lang="fa-IR" b="1" dirty="0"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سطوح مختلف بهره وری: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 smtClean="0">
              <a:solidFill>
                <a:schemeClr val="accent2">
                  <a:lumMod val="75000"/>
                </a:schemeClr>
              </a:solidFill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4" name="Left Arrow Callout 3"/>
          <p:cNvSpPr/>
          <p:nvPr/>
        </p:nvSpPr>
        <p:spPr>
          <a:xfrm>
            <a:off x="4499992" y="3429000"/>
            <a:ext cx="2952328" cy="1152128"/>
          </a:xfrm>
          <a:prstGeom prst="leftArrowCallou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سطح </a:t>
            </a:r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فردی</a:t>
            </a:r>
          </a:p>
          <a:p>
            <a:pPr algn="r" rtl="1"/>
            <a:endParaRPr lang="fa-IR" b="1" dirty="0">
              <a:solidFill>
                <a:schemeClr val="accent2">
                  <a:lumMod val="75000"/>
                </a:schemeClr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سطح گروه کاری</a:t>
            </a:r>
          </a:p>
        </p:txBody>
      </p:sp>
      <p:sp>
        <p:nvSpPr>
          <p:cNvPr id="5" name="Oval 4"/>
          <p:cNvSpPr/>
          <p:nvPr/>
        </p:nvSpPr>
        <p:spPr>
          <a:xfrm>
            <a:off x="1691680" y="3573016"/>
            <a:ext cx="2304256" cy="86409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000" b="1" dirty="0" smtClean="0">
                <a:solidFill>
                  <a:schemeClr val="accent1">
                    <a:lumMod val="50000"/>
                  </a:schemeClr>
                </a:solidFill>
                <a:cs typeface="B Zar" panose="00000400000000000000" pitchFamily="2" charset="-78"/>
              </a:rPr>
              <a:t>توانمند سازی</a:t>
            </a:r>
            <a:endParaRPr lang="fa-IR" sz="2000" b="1" dirty="0">
              <a:solidFill>
                <a:schemeClr val="accent1">
                  <a:lumMod val="50000"/>
                </a:schemeClr>
              </a:solidFill>
              <a:cs typeface="B Zar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35561" y="5085184"/>
            <a:ext cx="1800200" cy="72008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chemeClr val="accent2">
                    <a:lumMod val="75000"/>
                  </a:schemeClr>
                </a:solidFill>
                <a:cs typeface="B Zar" panose="00000400000000000000" pitchFamily="2" charset="-78"/>
              </a:rPr>
              <a:t>سطح سازمانی</a:t>
            </a:r>
            <a:endParaRPr lang="fa-IR" b="1" dirty="0">
              <a:solidFill>
                <a:schemeClr val="accent2">
                  <a:lumMod val="75000"/>
                </a:schemeClr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877755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335</TotalTime>
  <Words>431</Words>
  <Application>Microsoft Office PowerPoint</Application>
  <PresentationFormat>On-screen Show (4:3)</PresentationFormat>
  <Paragraphs>66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B Titr</vt:lpstr>
      <vt:lpstr>B Zar</vt:lpstr>
      <vt:lpstr>Calibri</vt:lpstr>
      <vt:lpstr>Tw Cen MT</vt:lpstr>
      <vt:lpstr>Wingdings</vt:lpstr>
      <vt:lpstr>Wingdings 2</vt:lpstr>
      <vt:lpstr>Median</vt:lpstr>
      <vt:lpstr>PowerPoint Presentation</vt:lpstr>
      <vt:lpstr>کارایی و توسعه سازمانی= کاربرد صحیح نیروی انسانی</vt:lpstr>
      <vt:lpstr>بهره وری = اثربخشی + کارایی</vt:lpstr>
      <vt:lpstr>فرایند توانمندسازی</vt:lpstr>
      <vt:lpstr>PowerPoint Presentation</vt:lpstr>
      <vt:lpstr>PowerPoint Presentation</vt:lpstr>
      <vt:lpstr>عوامل تاثیرگذار بر توانمند سازی</vt:lpstr>
      <vt:lpstr>PowerPoint Presentation</vt:lpstr>
      <vt:lpstr>توانمند سازی و بهره وری</vt:lpstr>
      <vt:lpstr>PowerPoint Presentation</vt:lpstr>
      <vt:lpstr>شاخصهای موثر بر بهره وری نیروی انسانی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dr.nejadmasoom</dc:creator>
  <cp:lastModifiedBy>Ravabet-omomi</cp:lastModifiedBy>
  <cp:revision>55</cp:revision>
  <dcterms:created xsi:type="dcterms:W3CDTF">2017-11-22T05:51:26Z</dcterms:created>
  <dcterms:modified xsi:type="dcterms:W3CDTF">2019-03-26T04:31:28Z</dcterms:modified>
</cp:coreProperties>
</file>